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  <p:sldMasterId id="2147483650" r:id="rId3"/>
  </p:sldMasterIdLst>
  <p:notesMasterIdLst>
    <p:notesMasterId r:id="rId33"/>
  </p:notesMasterIdLst>
  <p:handoutMasterIdLst>
    <p:handoutMasterId r:id="rId34"/>
  </p:handoutMasterIdLst>
  <p:sldIdLst>
    <p:sldId id="256" r:id="rId4"/>
    <p:sldId id="314" r:id="rId5"/>
    <p:sldId id="398" r:id="rId6"/>
    <p:sldId id="397" r:id="rId7"/>
    <p:sldId id="389" r:id="rId8"/>
    <p:sldId id="393" r:id="rId9"/>
    <p:sldId id="391" r:id="rId10"/>
    <p:sldId id="387" r:id="rId11"/>
    <p:sldId id="369" r:id="rId12"/>
    <p:sldId id="373" r:id="rId13"/>
    <p:sldId id="374" r:id="rId14"/>
    <p:sldId id="375" r:id="rId15"/>
    <p:sldId id="376" r:id="rId16"/>
    <p:sldId id="377" r:id="rId17"/>
    <p:sldId id="394" r:id="rId18"/>
    <p:sldId id="378" r:id="rId19"/>
    <p:sldId id="379" r:id="rId20"/>
    <p:sldId id="390" r:id="rId21"/>
    <p:sldId id="388" r:id="rId22"/>
    <p:sldId id="386" r:id="rId23"/>
    <p:sldId id="399" r:id="rId24"/>
    <p:sldId id="381" r:id="rId25"/>
    <p:sldId id="382" r:id="rId26"/>
    <p:sldId id="383" r:id="rId27"/>
    <p:sldId id="384" r:id="rId28"/>
    <p:sldId id="385" r:id="rId29"/>
    <p:sldId id="396" r:id="rId30"/>
    <p:sldId id="357" r:id="rId31"/>
    <p:sldId id="358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é" initials="A" lastIdx="0" clrIdx="0">
    <p:extLst>
      <p:ext uri="{19B8F6BF-5375-455C-9EA6-DF929625EA0E}">
        <p15:presenceInfo xmlns:p15="http://schemas.microsoft.com/office/powerpoint/2012/main" userId="86d2cb7219f4ef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92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3065" autoAdjust="0"/>
  </p:normalViewPr>
  <p:slideViewPr>
    <p:cSldViewPr snapToGrid="0">
      <p:cViewPr varScale="1">
        <p:scale>
          <a:sx n="70" d="100"/>
          <a:sy n="70" d="100"/>
        </p:scale>
        <p:origin x="38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719" y="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1C476-56DB-4D01-AB5F-E4DDD6C9A0C7}" type="datetimeFigureOut">
              <a:rPr lang="pt-BR" smtClean="0"/>
              <a:pPr/>
              <a:t>04/01/2018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5C876-A947-4040-ABB0-4E7D602C993B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8887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83A90-1A5A-4A5B-A4E8-8CE50392CE6B}" type="datetimeFigureOut">
              <a:rPr lang="pt-BR" smtClean="0"/>
              <a:pPr/>
              <a:t>04/01/2018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9766B-57E8-4721-B13B-CB4C49AB33D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7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qlhints.com/2011/10/23/difference-between-sql-server-char-and-varchar-data-type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sqlhints.com/2011/12/23/difference-between-varchar-and-nvarchar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geekswithblogs.net/johnsPerfBlog/archive/2008/04/16/ntext-vs-nvarcharmax-in-sql-2005.aspx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onthenet.com/sql_server/primary_keys.php" TargetMode="External"/><Relationship Id="rId7" Type="http://schemas.openxmlformats.org/officeDocument/2006/relationships/hyperlink" Target="http://www.mssqltips.com/sqlservertip/1425/working-with-default-constraints-in-sql-server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techonthenet.com/sql_server/check.php" TargetMode="External"/><Relationship Id="rId5" Type="http://schemas.openxmlformats.org/officeDocument/2006/relationships/hyperlink" Target="http://sqlhints.com/2013/06/02/difference-between-primary-key-and-unique-key-in-sql-server/" TargetMode="External"/><Relationship Id="rId4" Type="http://schemas.openxmlformats.org/officeDocument/2006/relationships/hyperlink" Target="http://www.techonthenet.com/sql_server/foreign_keys/foreign_keys.php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onthenet.com/sql_server/primary_keys.php" TargetMode="External"/><Relationship Id="rId7" Type="http://schemas.openxmlformats.org/officeDocument/2006/relationships/hyperlink" Target="http://www.mssqltips.com/sqlservertip/1425/working-with-default-constraints-in-sql-server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techonthenet.com/sql_server/check.php" TargetMode="External"/><Relationship Id="rId5" Type="http://schemas.openxmlformats.org/officeDocument/2006/relationships/hyperlink" Target="http://sqlhints.com/2013/06/02/difference-between-primary-key-and-unique-key-in-sql-server/" TargetMode="External"/><Relationship Id="rId4" Type="http://schemas.openxmlformats.org/officeDocument/2006/relationships/hyperlink" Target="http://www.techonthenet.com/sql_server/foreign_keys/foreign_keys.php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ssqltips.com/sql-server-tip-category/56/linked-server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fabriciolima.net/blog/2011/06/23/criando-um-linked-server-do-sql-server-para-o-db2-as40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gicalread.solarwinds.com/sql-server-checksum-page-verification-is01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littlekendra.com/2011/01/25/pageverify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pt-br/library/ms174979.aspx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sqlblog.com/blogs/aaron_bertrand/archive/2010/02/08/bad-habits-to-kick-putting-an-identity-column-on-every-table.aspx" TargetMode="External"/><Relationship Id="rId4" Type="http://schemas.openxmlformats.org/officeDocument/2006/relationships/hyperlink" Target="http://msdn.microsoft.com/pt-br/library/ms187752.aspx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B4V929Hl4Y&amp;t=2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Site Fabrício Lima – Soluções</a:t>
            </a:r>
            <a:r>
              <a:rPr lang="pt-BR" b="1" baseline="0" dirty="0"/>
              <a:t> em Banco de Dados: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baseline="0" dirty="0"/>
              <a:t> </a:t>
            </a:r>
            <a:r>
              <a:rPr lang="pt-BR" sz="2800" dirty="0">
                <a:hlinkClick r:id="rId3"/>
              </a:rPr>
              <a:t>http://www.fabriciolima.net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267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dirty="0"/>
              <a:t> Não gosto de trabalhar com o tipo de dados Time.</a:t>
            </a:r>
            <a:r>
              <a:rPr lang="pt-BR" baseline="0" dirty="0"/>
              <a:t> </a:t>
            </a:r>
          </a:p>
          <a:p>
            <a:endParaRPr lang="pt-BR" baseline="0" dirty="0"/>
          </a:p>
          <a:p>
            <a:pPr>
              <a:buFont typeface="Arial" pitchFamily="34" charset="0"/>
              <a:buChar char="•"/>
            </a:pPr>
            <a:r>
              <a:rPr lang="pt-BR" baseline="0" dirty="0"/>
              <a:t> Como dificilmente uma tabela tem que armazenar somente a hora sem a data, prefiro trabalhar dessa forma: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baseline="0" dirty="0"/>
              <a:t> Se a tabela precisa de armazenar a hora, utilizo o getdate().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baseline="0" dirty="0"/>
              <a:t> Se a tabela não precisa armazenar a hora, utilizo o Date.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2400" dirty="0">
                <a:hlinkClick r:id="rId3"/>
              </a:rPr>
              <a:t>http://sqlhints.com/2011/10/23/difference-between-sql-server-char-and-varchar-data-type/</a:t>
            </a:r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aseline="0" dirty="0"/>
              <a:t> </a:t>
            </a:r>
            <a:r>
              <a:rPr lang="pt-BR" sz="2400" dirty="0">
                <a:hlinkClick r:id="rId4"/>
              </a:rPr>
              <a:t>http://sqlhints.com/2011/12/23/difference-between-varchar-and-nvarchar/</a:t>
            </a:r>
            <a:endParaRPr lang="pt-BR" sz="24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TEXT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armazena o texto em uma estrutura chamada de LOB e a tabela possui apenas um ponteiro para essa estrutura.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2400" dirty="0">
                <a:hlinkClick r:id="rId3"/>
              </a:rPr>
              <a:t>http://geekswithblogs.net/johnsPerfBlog/archive/2008/04/16/ntext-vs-nvarcharmax-in-sql-2005.aspx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3905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dirty="0"/>
              <a:t> Mostrar como</a:t>
            </a:r>
            <a:r>
              <a:rPr lang="pt-BR" baseline="0" dirty="0"/>
              <a:t> funciona o tipo de dados numeric(x,y) e caracteres.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1166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u="none" dirty="0"/>
              <a:t> </a:t>
            </a:r>
            <a:r>
              <a:rPr lang="pt-BR" b="1" u="sng" dirty="0"/>
              <a:t>Primary</a:t>
            </a:r>
            <a:r>
              <a:rPr lang="pt-BR" b="1" u="sng" baseline="0" dirty="0"/>
              <a:t> Key:</a:t>
            </a:r>
            <a:r>
              <a:rPr lang="pt-BR" b="1" u="none" baseline="0" dirty="0"/>
              <a:t> </a:t>
            </a:r>
            <a:r>
              <a:rPr lang="pt-BR" sz="2400" dirty="0">
                <a:hlinkClick r:id="rId3"/>
              </a:rPr>
              <a:t>http://www.techonthenet.com/sql_server/primary_keys.php</a:t>
            </a:r>
            <a:endParaRPr lang="pt-BR" sz="2400" dirty="0"/>
          </a:p>
          <a:p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u="none" dirty="0"/>
              <a:t> </a:t>
            </a:r>
            <a:r>
              <a:rPr lang="pt-BR" b="1" u="sng" dirty="0"/>
              <a:t>Foreign Key:</a:t>
            </a:r>
            <a:r>
              <a:rPr lang="pt-BR" b="1" u="none" dirty="0"/>
              <a:t> </a:t>
            </a:r>
            <a:r>
              <a:rPr lang="pt-BR" sz="2400" dirty="0">
                <a:hlinkClick r:id="rId4"/>
              </a:rPr>
              <a:t>http://www.techonthenet.com/sql_server/foreign_keys/foreign_keys.php</a:t>
            </a:r>
            <a:endParaRPr lang="pt-BR" sz="2400" dirty="0"/>
          </a:p>
          <a:p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u="none" dirty="0"/>
              <a:t> </a:t>
            </a:r>
            <a:r>
              <a:rPr lang="pt-BR" b="1" u="sng" dirty="0"/>
              <a:t>Unique:</a:t>
            </a:r>
            <a:r>
              <a:rPr lang="pt-BR" b="1" u="none" dirty="0"/>
              <a:t> </a:t>
            </a:r>
            <a:r>
              <a:rPr lang="pt-BR" sz="2400" dirty="0">
                <a:hlinkClick r:id="rId5"/>
              </a:rPr>
              <a:t>http://sqlhints.com/2013/06/02/difference-between-primary-key-and-unique-key-in-sql-server/</a:t>
            </a:r>
            <a:endParaRPr lang="pt-BR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u="none" dirty="0"/>
              <a:t> </a:t>
            </a:r>
            <a:r>
              <a:rPr lang="pt-BR" b="1" u="sng" dirty="0"/>
              <a:t>Check:</a:t>
            </a:r>
            <a:r>
              <a:rPr lang="pt-BR" b="1" u="none" dirty="0"/>
              <a:t> </a:t>
            </a:r>
            <a:r>
              <a:rPr lang="pt-BR" sz="2400" dirty="0">
                <a:hlinkClick r:id="rId6"/>
              </a:rPr>
              <a:t>http://www.techonthenet.com/sql_server/check.php</a:t>
            </a:r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u="none" dirty="0"/>
              <a:t> </a:t>
            </a:r>
            <a:r>
              <a:rPr lang="pt-BR" b="1" u="sng" dirty="0"/>
              <a:t>Default:</a:t>
            </a:r>
            <a:r>
              <a:rPr lang="pt-BR" b="1" u="none" dirty="0"/>
              <a:t> </a:t>
            </a:r>
            <a:r>
              <a:rPr lang="pt-BR" sz="2400" dirty="0">
                <a:hlinkClick r:id="rId7"/>
              </a:rPr>
              <a:t>http://www.mssqltips.com/sqlservertip/1425/working-with-default-constraints-in-sql-server/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u="none" dirty="0"/>
              <a:t> </a:t>
            </a:r>
            <a:r>
              <a:rPr lang="pt-BR" b="1" u="sng" dirty="0"/>
              <a:t>Primary</a:t>
            </a:r>
            <a:r>
              <a:rPr lang="pt-BR" b="1" u="sng" baseline="0" dirty="0"/>
              <a:t> Key:</a:t>
            </a:r>
            <a:r>
              <a:rPr lang="pt-BR" b="1" u="none" baseline="0" dirty="0"/>
              <a:t> </a:t>
            </a:r>
            <a:r>
              <a:rPr lang="pt-BR" sz="2400" dirty="0">
                <a:hlinkClick r:id="rId3"/>
              </a:rPr>
              <a:t>http://www.techonthenet.com/sql_server/primary_keys.php</a:t>
            </a:r>
            <a:endParaRPr lang="pt-BR" sz="2400" dirty="0"/>
          </a:p>
          <a:p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u="none" dirty="0"/>
              <a:t> </a:t>
            </a:r>
            <a:r>
              <a:rPr lang="pt-BR" b="1" u="sng" dirty="0"/>
              <a:t>Foreign Key:</a:t>
            </a:r>
            <a:r>
              <a:rPr lang="pt-BR" b="1" u="none" dirty="0"/>
              <a:t> </a:t>
            </a:r>
            <a:r>
              <a:rPr lang="pt-BR" sz="2400" dirty="0">
                <a:hlinkClick r:id="rId4"/>
              </a:rPr>
              <a:t>http://www.techonthenet.com/sql_server/foreign_keys/foreign_keys.php</a:t>
            </a:r>
            <a:endParaRPr lang="pt-BR" sz="2400" dirty="0"/>
          </a:p>
          <a:p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u="none" dirty="0"/>
              <a:t> </a:t>
            </a:r>
            <a:r>
              <a:rPr lang="pt-BR" b="1" u="sng" dirty="0"/>
              <a:t>Unique:</a:t>
            </a:r>
            <a:r>
              <a:rPr lang="pt-BR" b="1" u="none" dirty="0"/>
              <a:t> </a:t>
            </a:r>
            <a:r>
              <a:rPr lang="pt-BR" sz="2400" dirty="0">
                <a:hlinkClick r:id="rId5"/>
              </a:rPr>
              <a:t>http://sqlhints.com/2013/06/02/difference-between-primary-key-and-unique-key-in-sql-server/</a:t>
            </a:r>
            <a:endParaRPr lang="pt-BR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u="none" dirty="0"/>
              <a:t> </a:t>
            </a:r>
            <a:r>
              <a:rPr lang="pt-BR" b="1" u="sng" dirty="0"/>
              <a:t>Check:</a:t>
            </a:r>
            <a:r>
              <a:rPr lang="pt-BR" b="1" u="none" dirty="0"/>
              <a:t> </a:t>
            </a:r>
            <a:r>
              <a:rPr lang="pt-BR" sz="2400" dirty="0">
                <a:hlinkClick r:id="rId6"/>
              </a:rPr>
              <a:t>http://www.techonthenet.com/sql_server/check.php</a:t>
            </a:r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u="none" dirty="0"/>
              <a:t> </a:t>
            </a:r>
            <a:r>
              <a:rPr lang="pt-BR" b="1" u="sng" dirty="0"/>
              <a:t>Default:</a:t>
            </a:r>
            <a:r>
              <a:rPr lang="pt-BR" b="1" u="none" dirty="0"/>
              <a:t> </a:t>
            </a:r>
            <a:r>
              <a:rPr lang="pt-BR" sz="2400" dirty="0">
                <a:hlinkClick r:id="rId7"/>
              </a:rPr>
              <a:t>http://www.mssqltips.com/sqlservertip/1425/working-with-default-constraints-in-sql-server/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3295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883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6467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3900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400" b="1" dirty="0"/>
              <a:t>Leitura Complementar sobre Linked Server:</a:t>
            </a:r>
          </a:p>
          <a:p>
            <a:endParaRPr lang="pt-BR" sz="24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400" baseline="0" dirty="0"/>
              <a:t> </a:t>
            </a:r>
            <a:r>
              <a:rPr lang="pt-BR" sz="2400" dirty="0">
                <a:hlinkClick r:id="rId3"/>
              </a:rPr>
              <a:t>http://www.mssqltips.com/sql-server-tip-category/56/linked-servers/</a:t>
            </a:r>
            <a:endParaRPr lang="pt-BR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400" dirty="0"/>
              <a:t>http://thomaslarock.com/2013/05/top-3-performance-killers-for-linked-server-queries/</a:t>
            </a:r>
          </a:p>
          <a:p>
            <a:endParaRPr lang="pt-BR" sz="24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400" dirty="0"/>
              <a:t> </a:t>
            </a:r>
            <a:r>
              <a:rPr lang="pt-BR" sz="2400" dirty="0">
                <a:cs typeface="Arial" panose="020B0604020202020204" pitchFamily="34" charset="0"/>
                <a:hlinkClick r:id="rId4"/>
              </a:rPr>
              <a:t>http://www.fabriciolima.net/blog/2011/06/23/criando-um-linked-server-do-sql-server-para-o-db2-as400/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pt-BR" sz="2400" dirty="0"/>
              <a:t> Quando possível, o shrink realiza uma redução dos arquivos mdf e ldf do SQL Server.</a:t>
            </a:r>
          </a:p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pt-BR" sz="2400" dirty="0"/>
              <a:t> Para o arquivo mdf é bem perigoso, ele fragmenta os índices do banco de dados. Além</a:t>
            </a:r>
            <a:r>
              <a:rPr lang="pt-BR" sz="2400" baseline="0" dirty="0"/>
              <a:t> de ser uma operação muito pesada e demorada que impacta na performance do banco de dados. </a:t>
            </a:r>
            <a:r>
              <a:rPr lang="pt-BR" sz="2400" dirty="0"/>
              <a:t>Utilize apenas quando não tem outra opção.</a:t>
            </a:r>
          </a:p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pt-BR" sz="2400" dirty="0"/>
              <a:t> Para o arquivo ldf é mais comum de ser utilizado quando alguma operação não esperada faz o log crescer muito e é necessário voltar ao seu tamanho normal.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5101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7566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pt-BR" dirty="0"/>
              <a:t> Mostrar como</a:t>
            </a:r>
            <a:r>
              <a:rPr lang="pt-BR" baseline="0" dirty="0"/>
              <a:t> funciona o tipo de dados numeric(x,y) e caracteres.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081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Quando o SQL Server escreve um dado no disco ele assume que está tudo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certo. Ele não fica varrendo o disco periodicamente para verificar se o dado está bom ou não. Contudo, quando esse dado é lido do disco o SQL Server descobre se ele ainda está bom ou não e é aí que entram esses métodos de verificação.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O algoritmo</a:t>
            </a:r>
            <a:r>
              <a:rPr lang="pt-BR" baseline="0" dirty="0"/>
              <a:t> de </a:t>
            </a:r>
            <a:r>
              <a:rPr lang="pt-BR" dirty="0"/>
              <a:t>Torn_page_Detection</a:t>
            </a:r>
            <a:r>
              <a:rPr lang="pt-BR" baseline="0" dirty="0"/>
              <a:t> trabalha verificando alguns bits da página de dados do SQL Server, já o CHECKSUM faz uma validação completa da página de dados.</a:t>
            </a:r>
            <a:endParaRPr lang="pt-BR" dirty="0"/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Leitura Complementar: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http://logicalread.solarwinds.com/sql-server-checksum-page-verification-is01/#.VHtHAzHF9UU</a:t>
            </a:r>
            <a:endParaRPr lang="pt-BR" sz="1200" dirty="0"/>
          </a:p>
          <a:p>
            <a:pPr>
              <a:buFont typeface="Arial" pitchFamily="34" charset="0"/>
              <a:buNone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4"/>
              </a:rPr>
              <a:t>http://www.littlekendra.com/2011/01/25/pageverify/</a:t>
            </a: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1020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b="1" dirty="0"/>
              <a:t> Sintaxe CREATE TABLE:</a:t>
            </a:r>
          </a:p>
          <a:p>
            <a:endParaRPr lang="pt-BR" b="1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dirty="0"/>
              <a:t> </a:t>
            </a:r>
            <a:r>
              <a:rPr lang="pt-BR" sz="2400" dirty="0">
                <a:hlinkClick r:id="rId3"/>
              </a:rPr>
              <a:t>http://msdn.microsoft.com/pt-br/library/ms174979.aspx</a:t>
            </a:r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b="1" dirty="0"/>
          </a:p>
          <a:p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dirty="0"/>
              <a:t> </a:t>
            </a:r>
            <a:r>
              <a:rPr lang="pt-BR" b="1" dirty="0"/>
              <a:t>Tipos de Dados:</a:t>
            </a:r>
          </a:p>
          <a:p>
            <a:pPr>
              <a:buFont typeface="Arial" pitchFamily="34" charset="0"/>
              <a:buChar char="•"/>
            </a:pPr>
            <a:endParaRPr lang="pt-BR" b="1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2400" dirty="0">
                <a:hlinkClick r:id="rId4"/>
              </a:rPr>
              <a:t>http://msdn.microsoft.com/pt-br/library/ms187752.aspx</a:t>
            </a:r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aseline="0" dirty="0"/>
              <a:t> </a:t>
            </a:r>
            <a:r>
              <a:rPr lang="pt-BR" sz="2400" dirty="0">
                <a:hlinkClick r:id="rId5"/>
              </a:rPr>
              <a:t>http://sqlblog.com/blogs/aaron_bertrand/archive/2010/02/08/bad-habits-to-kick-putting-an-identity-column-on-every-table.aspx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="1" dirty="0"/>
              <a:t>Vídeo: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Economize espaço e ganhe performance com o tipo de dados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SQL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>
                <a:solidFill>
                  <a:srgbClr val="002060"/>
                </a:solidFill>
                <a:hlinkClick r:id="rId3"/>
              </a:rPr>
              <a:t>https://www.youtube.com/watch?v=OB4V929Hl4Y&amp;t=2s</a:t>
            </a:r>
            <a:endParaRPr lang="pt-BR" sz="1200">
              <a:solidFill>
                <a:srgbClr val="00206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13">
            <a:extLst>
              <a:ext uri="{FF2B5EF4-FFF2-40B4-BE49-F238E27FC236}">
                <a16:creationId xmlns:a16="http://schemas.microsoft.com/office/drawing/2014/main" id="{F2AAB39E-8431-4190-933B-00F48652C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29</a:t>
            </a:r>
          </a:p>
        </p:txBody>
      </p:sp>
    </p:spTree>
    <p:extLst>
      <p:ext uri="{BB962C8B-B14F-4D97-AF65-F5344CB8AC3E}">
        <p14:creationId xmlns:p14="http://schemas.microsoft.com/office/powerpoint/2010/main" val="7851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13">
            <a:extLst>
              <a:ext uri="{FF2B5EF4-FFF2-40B4-BE49-F238E27FC236}">
                <a16:creationId xmlns:a16="http://schemas.microsoft.com/office/drawing/2014/main" id="{668816A2-3469-4F5C-AA75-BB809FFDA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29</a:t>
            </a:r>
          </a:p>
        </p:txBody>
      </p:sp>
    </p:spTree>
    <p:extLst>
      <p:ext uri="{BB962C8B-B14F-4D97-AF65-F5344CB8AC3E}">
        <p14:creationId xmlns:p14="http://schemas.microsoft.com/office/powerpoint/2010/main" val="101582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13">
            <a:extLst>
              <a:ext uri="{FF2B5EF4-FFF2-40B4-BE49-F238E27FC236}">
                <a16:creationId xmlns:a16="http://schemas.microsoft.com/office/drawing/2014/main" id="{C69AAB45-A6EC-488B-9A1D-ACFE08FC6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29</a:t>
            </a:r>
          </a:p>
        </p:txBody>
      </p:sp>
    </p:spTree>
    <p:extLst>
      <p:ext uri="{BB962C8B-B14F-4D97-AF65-F5344CB8AC3E}">
        <p14:creationId xmlns:p14="http://schemas.microsoft.com/office/powerpoint/2010/main" val="376590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1" y="6593840"/>
            <a:ext cx="12192000" cy="26416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" y="5802172"/>
            <a:ext cx="744049" cy="791668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0" y="76756"/>
            <a:ext cx="9282793" cy="1242640"/>
            <a:chOff x="0" y="103559"/>
            <a:chExt cx="7835899" cy="1242641"/>
          </a:xfrm>
        </p:grpSpPr>
        <p:sp>
          <p:nvSpPr>
            <p:cNvPr id="12" name="Retângulo 11"/>
            <p:cNvSpPr/>
            <p:nvPr userDrawn="1"/>
          </p:nvSpPr>
          <p:spPr>
            <a:xfrm>
              <a:off x="0" y="103559"/>
              <a:ext cx="925620" cy="11148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9"/>
            <p:cNvSpPr/>
            <p:nvPr userDrawn="1"/>
          </p:nvSpPr>
          <p:spPr>
            <a:xfrm>
              <a:off x="327666" y="115185"/>
              <a:ext cx="616565" cy="1212322"/>
            </a:xfrm>
            <a:custGeom>
              <a:avLst/>
              <a:gdLst>
                <a:gd name="connsiteX0" fmla="*/ 0 w 457200"/>
                <a:gd name="connsiteY0" fmla="*/ 0 h 533400"/>
                <a:gd name="connsiteX1" fmla="*/ 457200 w 457200"/>
                <a:gd name="connsiteY1" fmla="*/ 0 h 533400"/>
                <a:gd name="connsiteX2" fmla="*/ 457200 w 457200"/>
                <a:gd name="connsiteY2" fmla="*/ 533400 h 533400"/>
                <a:gd name="connsiteX3" fmla="*/ 0 w 457200"/>
                <a:gd name="connsiteY3" fmla="*/ 533400 h 533400"/>
                <a:gd name="connsiteX4" fmla="*/ 0 w 457200"/>
                <a:gd name="connsiteY4" fmla="*/ 0 h 533400"/>
                <a:gd name="connsiteX0" fmla="*/ 0 w 723900"/>
                <a:gd name="connsiteY0" fmla="*/ 0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0 w 723900"/>
                <a:gd name="connsiteY4" fmla="*/ 0 h 533400"/>
                <a:gd name="connsiteX0" fmla="*/ 266700 w 723900"/>
                <a:gd name="connsiteY0" fmla="*/ 12700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266700 w 723900"/>
                <a:gd name="connsiteY4" fmla="*/ 12700 h 533400"/>
                <a:gd name="connsiteX0" fmla="*/ 298174 w 723900"/>
                <a:gd name="connsiteY0" fmla="*/ 2209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298174 w 723900"/>
                <a:gd name="connsiteY4" fmla="*/ 2209 h 533400"/>
                <a:gd name="connsiteX0" fmla="*/ 79256 w 723900"/>
                <a:gd name="connsiteY0" fmla="*/ 2209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79256 w 723900"/>
                <a:gd name="connsiteY4" fmla="*/ 2209 h 533400"/>
                <a:gd name="connsiteX0" fmla="*/ 79256 w 457200"/>
                <a:gd name="connsiteY0" fmla="*/ 27964 h 559155"/>
                <a:gd name="connsiteX1" fmla="*/ 401963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79256 w 457200"/>
                <a:gd name="connsiteY4" fmla="*/ 27964 h 559155"/>
                <a:gd name="connsiteX0" fmla="*/ 0 w 468086"/>
                <a:gd name="connsiteY0" fmla="*/ 66597 h 559155"/>
                <a:gd name="connsiteX1" fmla="*/ 412849 w 468086"/>
                <a:gd name="connsiteY1" fmla="*/ 0 h 559155"/>
                <a:gd name="connsiteX2" fmla="*/ 468086 w 468086"/>
                <a:gd name="connsiteY2" fmla="*/ 559155 h 559155"/>
                <a:gd name="connsiteX3" fmla="*/ 10886 w 468086"/>
                <a:gd name="connsiteY3" fmla="*/ 559155 h 559155"/>
                <a:gd name="connsiteX4" fmla="*/ 0 w 468086"/>
                <a:gd name="connsiteY4" fmla="*/ 66597 h 559155"/>
                <a:gd name="connsiteX0" fmla="*/ 182277 w 457200"/>
                <a:gd name="connsiteY0" fmla="*/ 337024 h 559155"/>
                <a:gd name="connsiteX1" fmla="*/ 401963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182277 w 457200"/>
                <a:gd name="connsiteY4" fmla="*/ 337024 h 559155"/>
                <a:gd name="connsiteX0" fmla="*/ 53502 w 457200"/>
                <a:gd name="connsiteY0" fmla="*/ 143862 h 559155"/>
                <a:gd name="connsiteX1" fmla="*/ 401963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53502 w 457200"/>
                <a:gd name="connsiteY4" fmla="*/ 143862 h 559155"/>
                <a:gd name="connsiteX0" fmla="*/ 53502 w 457200"/>
                <a:gd name="connsiteY0" fmla="*/ 143862 h 559155"/>
                <a:gd name="connsiteX1" fmla="*/ 273188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53502 w 457200"/>
                <a:gd name="connsiteY4" fmla="*/ 143862 h 559155"/>
                <a:gd name="connsiteX0" fmla="*/ 0 w 468085"/>
                <a:gd name="connsiteY0" fmla="*/ 143862 h 559155"/>
                <a:gd name="connsiteX1" fmla="*/ 284073 w 468085"/>
                <a:gd name="connsiteY1" fmla="*/ 0 h 559155"/>
                <a:gd name="connsiteX2" fmla="*/ 468085 w 468085"/>
                <a:gd name="connsiteY2" fmla="*/ 559155 h 559155"/>
                <a:gd name="connsiteX3" fmla="*/ 10885 w 468085"/>
                <a:gd name="connsiteY3" fmla="*/ 559155 h 559155"/>
                <a:gd name="connsiteX4" fmla="*/ 0 w 468085"/>
                <a:gd name="connsiteY4" fmla="*/ 143862 h 559155"/>
                <a:gd name="connsiteX0" fmla="*/ 0 w 468085"/>
                <a:gd name="connsiteY0" fmla="*/ 151567 h 566860"/>
                <a:gd name="connsiteX1" fmla="*/ 263526 w 468085"/>
                <a:gd name="connsiteY1" fmla="*/ 0 h 566860"/>
                <a:gd name="connsiteX2" fmla="*/ 468085 w 468085"/>
                <a:gd name="connsiteY2" fmla="*/ 566860 h 566860"/>
                <a:gd name="connsiteX3" fmla="*/ 10885 w 468085"/>
                <a:gd name="connsiteY3" fmla="*/ 566860 h 566860"/>
                <a:gd name="connsiteX4" fmla="*/ 0 w 468085"/>
                <a:gd name="connsiteY4" fmla="*/ 151567 h 566860"/>
                <a:gd name="connsiteX0" fmla="*/ 0 w 468085"/>
                <a:gd name="connsiteY0" fmla="*/ 131021 h 566860"/>
                <a:gd name="connsiteX1" fmla="*/ 263526 w 468085"/>
                <a:gd name="connsiteY1" fmla="*/ 0 h 566860"/>
                <a:gd name="connsiteX2" fmla="*/ 468085 w 468085"/>
                <a:gd name="connsiteY2" fmla="*/ 566860 h 566860"/>
                <a:gd name="connsiteX3" fmla="*/ 10885 w 468085"/>
                <a:gd name="connsiteY3" fmla="*/ 566860 h 566860"/>
                <a:gd name="connsiteX4" fmla="*/ 0 w 468085"/>
                <a:gd name="connsiteY4" fmla="*/ 131021 h 566860"/>
                <a:gd name="connsiteX0" fmla="*/ 0 w 272888"/>
                <a:gd name="connsiteY0" fmla="*/ 131021 h 566860"/>
                <a:gd name="connsiteX1" fmla="*/ 263526 w 272888"/>
                <a:gd name="connsiteY1" fmla="*/ 0 h 566860"/>
                <a:gd name="connsiteX2" fmla="*/ 272888 w 272888"/>
                <a:gd name="connsiteY2" fmla="*/ 561723 h 566860"/>
                <a:gd name="connsiteX3" fmla="*/ 10885 w 272888"/>
                <a:gd name="connsiteY3" fmla="*/ 566860 h 566860"/>
                <a:gd name="connsiteX4" fmla="*/ 0 w 272888"/>
                <a:gd name="connsiteY4" fmla="*/ 131021 h 566860"/>
                <a:gd name="connsiteX0" fmla="*/ 0 w 272888"/>
                <a:gd name="connsiteY0" fmla="*/ 67982 h 566860"/>
                <a:gd name="connsiteX1" fmla="*/ 263526 w 272888"/>
                <a:gd name="connsiteY1" fmla="*/ 0 h 566860"/>
                <a:gd name="connsiteX2" fmla="*/ 272888 w 272888"/>
                <a:gd name="connsiteY2" fmla="*/ 561723 h 566860"/>
                <a:gd name="connsiteX3" fmla="*/ 10885 w 272888"/>
                <a:gd name="connsiteY3" fmla="*/ 566860 h 566860"/>
                <a:gd name="connsiteX4" fmla="*/ 0 w 272888"/>
                <a:gd name="connsiteY4" fmla="*/ 67982 h 566860"/>
                <a:gd name="connsiteX0" fmla="*/ 0 w 272888"/>
                <a:gd name="connsiteY0" fmla="*/ 67982 h 561723"/>
                <a:gd name="connsiteX1" fmla="*/ 263526 w 272888"/>
                <a:gd name="connsiteY1" fmla="*/ 0 h 561723"/>
                <a:gd name="connsiteX2" fmla="*/ 272888 w 272888"/>
                <a:gd name="connsiteY2" fmla="*/ 561723 h 561723"/>
                <a:gd name="connsiteX3" fmla="*/ 5264 w 272888"/>
                <a:gd name="connsiteY3" fmla="*/ 559856 h 561723"/>
                <a:gd name="connsiteX4" fmla="*/ 0 w 272888"/>
                <a:gd name="connsiteY4" fmla="*/ 67982 h 561723"/>
                <a:gd name="connsiteX0" fmla="*/ 0 w 272888"/>
                <a:gd name="connsiteY0" fmla="*/ 0 h 493741"/>
                <a:gd name="connsiteX1" fmla="*/ 263526 w 272888"/>
                <a:gd name="connsiteY1" fmla="*/ 16735 h 493741"/>
                <a:gd name="connsiteX2" fmla="*/ 272888 w 272888"/>
                <a:gd name="connsiteY2" fmla="*/ 493741 h 493741"/>
                <a:gd name="connsiteX3" fmla="*/ 5264 w 272888"/>
                <a:gd name="connsiteY3" fmla="*/ 491874 h 493741"/>
                <a:gd name="connsiteX4" fmla="*/ 0 w 272888"/>
                <a:gd name="connsiteY4" fmla="*/ 0 h 493741"/>
                <a:gd name="connsiteX0" fmla="*/ 0 w 272888"/>
                <a:gd name="connsiteY0" fmla="*/ 62335 h 556076"/>
                <a:gd name="connsiteX1" fmla="*/ 269147 w 272888"/>
                <a:gd name="connsiteY1" fmla="*/ 0 h 556076"/>
                <a:gd name="connsiteX2" fmla="*/ 272888 w 272888"/>
                <a:gd name="connsiteY2" fmla="*/ 556076 h 556076"/>
                <a:gd name="connsiteX3" fmla="*/ 5264 w 272888"/>
                <a:gd name="connsiteY3" fmla="*/ 554209 h 556076"/>
                <a:gd name="connsiteX4" fmla="*/ 0 w 272888"/>
                <a:gd name="connsiteY4" fmla="*/ 62335 h 556076"/>
                <a:gd name="connsiteX0" fmla="*/ 0 w 272888"/>
                <a:gd name="connsiteY0" fmla="*/ 45392 h 539133"/>
                <a:gd name="connsiteX1" fmla="*/ 269147 w 272888"/>
                <a:gd name="connsiteY1" fmla="*/ 0 h 539133"/>
                <a:gd name="connsiteX2" fmla="*/ 272888 w 272888"/>
                <a:gd name="connsiteY2" fmla="*/ 539133 h 539133"/>
                <a:gd name="connsiteX3" fmla="*/ 5264 w 272888"/>
                <a:gd name="connsiteY3" fmla="*/ 537266 h 539133"/>
                <a:gd name="connsiteX4" fmla="*/ 0 w 272888"/>
                <a:gd name="connsiteY4" fmla="*/ 45392 h 53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88" h="539133">
                  <a:moveTo>
                    <a:pt x="0" y="45392"/>
                  </a:moveTo>
                  <a:lnTo>
                    <a:pt x="269147" y="0"/>
                  </a:lnTo>
                  <a:lnTo>
                    <a:pt x="272888" y="539133"/>
                  </a:lnTo>
                  <a:lnTo>
                    <a:pt x="5264" y="537266"/>
                  </a:lnTo>
                  <a:cubicBezTo>
                    <a:pt x="3509" y="373308"/>
                    <a:pt x="1755" y="209350"/>
                    <a:pt x="0" y="453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10"/>
            <p:cNvSpPr/>
            <p:nvPr userDrawn="1"/>
          </p:nvSpPr>
          <p:spPr>
            <a:xfrm>
              <a:off x="327666" y="231384"/>
              <a:ext cx="7508233" cy="1114816"/>
            </a:xfrm>
            <a:custGeom>
              <a:avLst/>
              <a:gdLst>
                <a:gd name="connsiteX0" fmla="*/ 0 w 4064000"/>
                <a:gd name="connsiteY0" fmla="*/ 0 h 430150"/>
                <a:gd name="connsiteX1" fmla="*/ 4064000 w 4064000"/>
                <a:gd name="connsiteY1" fmla="*/ 0 h 430150"/>
                <a:gd name="connsiteX2" fmla="*/ 4064000 w 4064000"/>
                <a:gd name="connsiteY2" fmla="*/ 430150 h 430150"/>
                <a:gd name="connsiteX3" fmla="*/ 0 w 4064000"/>
                <a:gd name="connsiteY3" fmla="*/ 430150 h 430150"/>
                <a:gd name="connsiteX4" fmla="*/ 0 w 4064000"/>
                <a:gd name="connsiteY4" fmla="*/ 0 h 430150"/>
                <a:gd name="connsiteX0" fmla="*/ 0 w 4064000"/>
                <a:gd name="connsiteY0" fmla="*/ 0 h 430150"/>
                <a:gd name="connsiteX1" fmla="*/ 4064000 w 4064000"/>
                <a:gd name="connsiteY1" fmla="*/ 0 h 430150"/>
                <a:gd name="connsiteX2" fmla="*/ 3695700 w 4064000"/>
                <a:gd name="connsiteY2" fmla="*/ 430150 h 430150"/>
                <a:gd name="connsiteX3" fmla="*/ 0 w 4064000"/>
                <a:gd name="connsiteY3" fmla="*/ 430150 h 430150"/>
                <a:gd name="connsiteX4" fmla="*/ 0 w 4064000"/>
                <a:gd name="connsiteY4" fmla="*/ 0 h 43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00" h="430150">
                  <a:moveTo>
                    <a:pt x="0" y="0"/>
                  </a:moveTo>
                  <a:lnTo>
                    <a:pt x="4064000" y="0"/>
                  </a:lnTo>
                  <a:lnTo>
                    <a:pt x="3695700" y="430150"/>
                  </a:lnTo>
                  <a:lnTo>
                    <a:pt x="0" y="43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30" y="257424"/>
            <a:ext cx="3021872" cy="1061972"/>
          </a:xfrm>
          <a:prstGeom prst="rect">
            <a:avLst/>
          </a:prstGeom>
        </p:spPr>
      </p:pic>
      <p:sp>
        <p:nvSpPr>
          <p:cNvPr id="14" name="Espaço Reservado para Número de Slide 13"/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29</a:t>
            </a:r>
          </a:p>
        </p:txBody>
      </p:sp>
    </p:spTree>
    <p:extLst>
      <p:ext uri="{BB962C8B-B14F-4D97-AF65-F5344CB8AC3E}">
        <p14:creationId xmlns:p14="http://schemas.microsoft.com/office/powerpoint/2010/main" val="372307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6604000"/>
            <a:ext cx="12192000" cy="26670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5905500"/>
            <a:ext cx="966824" cy="10287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30" y="-60076"/>
            <a:ext cx="3021872" cy="1061972"/>
          </a:xfrm>
          <a:prstGeom prst="rect">
            <a:avLst/>
          </a:prstGeom>
        </p:spPr>
      </p:pic>
      <p:sp>
        <p:nvSpPr>
          <p:cNvPr id="6" name="Espaço Reservado para Número de Slide 13">
            <a:extLst>
              <a:ext uri="{FF2B5EF4-FFF2-40B4-BE49-F238E27FC236}">
                <a16:creationId xmlns:a16="http://schemas.microsoft.com/office/drawing/2014/main" id="{13D80D4F-C2C6-4914-A984-0C2731920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29</a:t>
            </a:r>
          </a:p>
        </p:txBody>
      </p:sp>
    </p:spTree>
    <p:extLst>
      <p:ext uri="{BB962C8B-B14F-4D97-AF65-F5344CB8AC3E}">
        <p14:creationId xmlns:p14="http://schemas.microsoft.com/office/powerpoint/2010/main" val="49887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Grupo 3"/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Retângulo 6"/>
              <p:cNvSpPr/>
              <p:nvPr userDrawn="1"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Arial" panose="020B0604020202020204" pitchFamily="34" charset="0"/>
                    <a:cs typeface="Arial" panose="020B0604020202020204" pitchFamily="34" charset="0"/>
                  </a:rPr>
                  <a:t>Treinamento SQL Server</a:t>
                </a:r>
              </a:p>
            </p:txBody>
          </p:sp>
          <p:pic>
            <p:nvPicPr>
              <p:cNvPr id="2" name="Imagem 1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57917"/>
                <a:ext cx="12192000" cy="4300083"/>
              </a:xfrm>
              <a:prstGeom prst="rect">
                <a:avLst/>
              </a:prstGeom>
            </p:spPr>
          </p:pic>
        </p:grpSp>
        <p:pic>
          <p:nvPicPr>
            <p:cNvPr id="5" name="Imagem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066" y="65332"/>
              <a:ext cx="3021872" cy="1061972"/>
            </a:xfrm>
            <a:prstGeom prst="rect">
              <a:avLst/>
            </a:prstGeom>
          </p:spPr>
        </p:pic>
      </p:grpSp>
      <p:sp>
        <p:nvSpPr>
          <p:cNvPr id="9" name="Espaço Reservado para Número de Slide 13">
            <a:extLst>
              <a:ext uri="{FF2B5EF4-FFF2-40B4-BE49-F238E27FC236}">
                <a16:creationId xmlns:a16="http://schemas.microsoft.com/office/drawing/2014/main" id="{F7D8C1BD-00FD-42C1-8891-A1332ED6F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29</a:t>
            </a:r>
          </a:p>
        </p:txBody>
      </p:sp>
    </p:spTree>
    <p:extLst>
      <p:ext uri="{BB962C8B-B14F-4D97-AF65-F5344CB8AC3E}">
        <p14:creationId xmlns:p14="http://schemas.microsoft.com/office/powerpoint/2010/main" val="83000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0" y="2816890"/>
            <a:ext cx="12192000" cy="7930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600" b="1" i="1" dirty="0">
                <a:solidFill>
                  <a:schemeClr val="bg1"/>
                </a:solidFill>
              </a:rPr>
              <a:t>Tarefas do dia a dia de um DBA</a:t>
            </a:r>
            <a:endParaRPr lang="pt-BR" sz="46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1603467"/>
            <a:ext cx="12192000" cy="9365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100" b="1" dirty="0">
                <a:solidFill>
                  <a:srgbClr val="292A76"/>
                </a:solidFill>
              </a:rPr>
              <a:t>Treinamento SQL Server</a:t>
            </a:r>
            <a:endParaRPr lang="pt-BR" dirty="0">
              <a:solidFill>
                <a:srgbClr val="000099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40ABBA0-6E93-4A2E-B4FA-6C3DC2AC3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31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2060"/>
                </a:solidFill>
              </a:rPr>
              <a:t>Tipos de Dados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Números:</a:t>
            </a:r>
            <a:r>
              <a:rPr lang="pt-BR" sz="2800" dirty="0">
                <a:solidFill>
                  <a:srgbClr val="002060"/>
                </a:solidFill>
              </a:rPr>
              <a:t> Bigint, Int, Smallint, Tinyint, Numeric, Bit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Data e Hora:</a:t>
            </a:r>
            <a:r>
              <a:rPr lang="pt-BR" sz="2800" dirty="0">
                <a:solidFill>
                  <a:srgbClr val="002060"/>
                </a:solidFill>
              </a:rPr>
              <a:t> Datetime, Date,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Cadeias de Caracteres:</a:t>
            </a:r>
            <a:r>
              <a:rPr lang="pt-BR" sz="2800" dirty="0">
                <a:solidFill>
                  <a:srgbClr val="002060"/>
                </a:solidFill>
              </a:rPr>
              <a:t> Char, Varchar e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2060"/>
                </a:solidFill>
              </a:rPr>
              <a:t>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Primary 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Foreign 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Unique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Check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Default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Criação de Tabelas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C626100-A024-41A7-BB04-4629C15C7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10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28" y="1300786"/>
            <a:ext cx="26052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Bigint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Int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Smallint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Tinyint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Bit: 0 ou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Numeric (X,Y)</a:t>
            </a:r>
            <a:endParaRPr lang="pt-BR" sz="2800" dirty="0">
              <a:solidFill>
                <a:srgbClr val="00206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Tipos de Dados - Número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4725" y="1638734"/>
            <a:ext cx="8443685" cy="176728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8536" y="3989386"/>
            <a:ext cx="4588948" cy="199924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9FEDD07-5250-45A0-B6AA-92F2FA2DD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11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28" y="1300786"/>
            <a:ext cx="209094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Datetime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</a:rPr>
              <a:t>Time</a:t>
            </a:r>
            <a:endParaRPr lang="pt-BR" sz="2800" dirty="0">
              <a:solidFill>
                <a:srgbClr val="00206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Tipos de Dados - Data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6932" y="3065128"/>
            <a:ext cx="8010525" cy="92571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6932" y="3980691"/>
            <a:ext cx="7696730" cy="52700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0603" y="5247881"/>
            <a:ext cx="7841403" cy="59467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1129" y="5842556"/>
            <a:ext cx="8424863" cy="46768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7945" y="1420729"/>
            <a:ext cx="8185770" cy="59963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48471" y="1928526"/>
            <a:ext cx="8255494" cy="61358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F65D74C-AACE-4B22-8DC6-0F3CBD1A4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12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u="sng" dirty="0">
                <a:solidFill>
                  <a:srgbClr val="002060"/>
                </a:solidFill>
              </a:rPr>
              <a:t>Char(X)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2060"/>
                </a:solidFill>
              </a:rPr>
              <a:t>É um tipo de dados fixo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2060"/>
                </a:solidFill>
              </a:rPr>
              <a:t>Char(10) vai consumir 10 bytes de armazenamento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2060"/>
                </a:solidFill>
              </a:rPr>
              <a:t>Armazenamento máximo de 8000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u="sng" dirty="0">
                <a:solidFill>
                  <a:srgbClr val="002060"/>
                </a:solidFill>
              </a:rPr>
              <a:t>Varchar(X)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2060"/>
                </a:solidFill>
              </a:rPr>
              <a:t>É um tipo de dados variável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2060"/>
                </a:solidFill>
              </a:rPr>
              <a:t>Se um coluna é varchar(10) e possui a string ‘teste’ ela consome apenas 5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2060"/>
                </a:solidFill>
              </a:rPr>
              <a:t>Armazena até 8000 bytes com varchar(8000), contudo, existe uma opção chamada varchar(max) que falarei posteriormente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u="sng" dirty="0">
                <a:solidFill>
                  <a:srgbClr val="002060"/>
                </a:solidFill>
              </a:rPr>
              <a:t>Nvarchar(X)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2060"/>
                </a:solidFill>
              </a:rPr>
              <a:t>U</a:t>
            </a:r>
            <a:r>
              <a:rPr lang="pt-BR" sz="2200" b="1" dirty="0">
                <a:solidFill>
                  <a:srgbClr val="002060"/>
                </a:solidFill>
              </a:rPr>
              <a:t>N</a:t>
            </a:r>
            <a:r>
              <a:rPr lang="pt-BR" sz="2200" dirty="0">
                <a:solidFill>
                  <a:srgbClr val="002060"/>
                </a:solidFill>
              </a:rPr>
              <a:t>icode </a:t>
            </a:r>
            <a:r>
              <a:rPr lang="pt-BR" sz="2200" b="1" dirty="0">
                <a:solidFill>
                  <a:srgbClr val="002060"/>
                </a:solidFill>
              </a:rPr>
              <a:t>Var</a:t>
            </a:r>
            <a:r>
              <a:rPr lang="pt-BR" sz="2200" dirty="0">
                <a:solidFill>
                  <a:srgbClr val="002060"/>
                </a:solidFill>
              </a:rPr>
              <a:t>iable Length </a:t>
            </a:r>
            <a:r>
              <a:rPr lang="pt-BR" sz="2200" b="1" dirty="0">
                <a:solidFill>
                  <a:srgbClr val="002060"/>
                </a:solidFill>
              </a:rPr>
              <a:t>Char</a:t>
            </a:r>
            <a:r>
              <a:rPr lang="pt-BR" sz="2200" dirty="0">
                <a:solidFill>
                  <a:srgbClr val="002060"/>
                </a:solidFill>
              </a:rPr>
              <a:t>acter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2060"/>
                </a:solidFill>
              </a:rPr>
              <a:t>Utilizado para receber caracteres de outros idiomas. Utilize somente se você precisa armazenar caracteres como </a:t>
            </a:r>
            <a:r>
              <a:rPr lang="pt-BR" sz="2200" dirty="0" err="1">
                <a:solidFill>
                  <a:srgbClr val="002060"/>
                </a:solidFill>
              </a:rPr>
              <a:t>Japanese</a:t>
            </a:r>
            <a:r>
              <a:rPr lang="pt-BR" sz="2200" dirty="0">
                <a:solidFill>
                  <a:srgbClr val="002060"/>
                </a:solidFill>
              </a:rPr>
              <a:t> </a:t>
            </a:r>
            <a:r>
              <a:rPr lang="pt-BR" sz="2200" dirty="0" err="1">
                <a:solidFill>
                  <a:srgbClr val="002060"/>
                </a:solidFill>
              </a:rPr>
              <a:t>kanji</a:t>
            </a:r>
            <a:r>
              <a:rPr lang="pt-BR" sz="2200" dirty="0">
                <a:solidFill>
                  <a:srgbClr val="002060"/>
                </a:solidFill>
              </a:rPr>
              <a:t> ou Korean </a:t>
            </a:r>
            <a:r>
              <a:rPr lang="pt-BR" sz="2200" dirty="0" err="1">
                <a:solidFill>
                  <a:srgbClr val="002060"/>
                </a:solidFill>
              </a:rPr>
              <a:t>hangul</a:t>
            </a:r>
            <a:r>
              <a:rPr lang="pt-BR" sz="2200" dirty="0">
                <a:solidFill>
                  <a:srgbClr val="002060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2060"/>
                </a:solidFill>
              </a:rPr>
              <a:t>Ocupa o dobro de espaço do </a:t>
            </a:r>
            <a:r>
              <a:rPr lang="pt-BR" sz="2200" dirty="0" err="1">
                <a:solidFill>
                  <a:srgbClr val="002060"/>
                </a:solidFill>
              </a:rPr>
              <a:t>varchar</a:t>
            </a:r>
            <a:endParaRPr lang="pt-BR" sz="2200" dirty="0">
              <a:solidFill>
                <a:srgbClr val="00206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Tipos de Dados - String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0EFF98D-717C-4AF3-BC89-B987D96CA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13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b="1" u="sng" dirty="0">
                <a:solidFill>
                  <a:srgbClr val="002060"/>
                </a:solidFill>
              </a:rPr>
              <a:t>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Consegue armazenar até 2 GB de caracteres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Será descontinuado nas próximas versões do SQL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Não é possível utilizar a busca com like ‘%string%’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b="1" u="sng" dirty="0">
                <a:solidFill>
                  <a:srgbClr val="002060"/>
                </a:solidFill>
              </a:rPr>
              <a:t>Varchar(max)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A partir do SQL Server 2005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Consegue armazenar até 2 GB de caracteres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Não é possível criar um índice em uma coluna varchar(max)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De 1 à 8000 bytes o SQL armazena os dados igual ao varchar, após esse valor o armazenamento é igual ao tipo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É possível utilizar a busca com like ‘%string%’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Tipos de Dados - String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CF9362-1054-4C8D-AAFA-767F5BDB6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14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eing another stored procedure using a nvarchar parameter against a varchar column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477" y="1751539"/>
            <a:ext cx="6355772" cy="334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562424" y="1751539"/>
            <a:ext cx="35417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292A76"/>
                </a:solidFill>
              </a:rPr>
              <a:t>“Consultor:</a:t>
            </a:r>
          </a:p>
          <a:p>
            <a:r>
              <a:rPr lang="pt-BR" sz="3600" dirty="0">
                <a:solidFill>
                  <a:srgbClr val="292A76"/>
                </a:solidFill>
              </a:rPr>
              <a:t>Por que você usa NVARCHAR?</a:t>
            </a:r>
          </a:p>
          <a:p>
            <a:endParaRPr lang="pt-BR" sz="3600" dirty="0">
              <a:solidFill>
                <a:srgbClr val="292A76"/>
              </a:solidFill>
            </a:endParaRPr>
          </a:p>
          <a:p>
            <a:r>
              <a:rPr lang="pt-BR" sz="3600" dirty="0">
                <a:solidFill>
                  <a:srgbClr val="292A76"/>
                </a:solidFill>
              </a:rPr>
              <a:t>Cliente:</a:t>
            </a:r>
          </a:p>
          <a:p>
            <a:r>
              <a:rPr lang="pt-BR" sz="3600" dirty="0">
                <a:solidFill>
                  <a:srgbClr val="292A76"/>
                </a:solidFill>
              </a:rPr>
              <a:t>R:Porque sempre foi assim.”</a:t>
            </a:r>
            <a:endParaRPr lang="pt-BR" sz="36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841773-22CC-485B-B57B-E0FA2AABC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15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254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381799" y="1304013"/>
            <a:ext cx="112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pt-BR" sz="6600" b="1" dirty="0"/>
          </a:p>
          <a:p>
            <a:pPr lvl="0" algn="ctr"/>
            <a:endParaRPr lang="pt-BR" sz="6600" b="1" dirty="0">
              <a:solidFill>
                <a:srgbClr val="002060"/>
              </a:solidFill>
            </a:endParaRPr>
          </a:p>
          <a:p>
            <a:pPr lvl="0" algn="ctr"/>
            <a:r>
              <a:rPr lang="pt-BR" sz="6600" b="1" dirty="0">
                <a:solidFill>
                  <a:srgbClr val="002060"/>
                </a:solidFill>
              </a:rPr>
              <a:t>DEMO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Tipos de Dados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CFF2C62-17DE-41AF-A965-38246F1AD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16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648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228599" y="1429994"/>
            <a:ext cx="11267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b="1" u="sng" dirty="0">
                <a:solidFill>
                  <a:srgbClr val="002060"/>
                </a:solidFill>
              </a:rPr>
              <a:t>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002060"/>
                </a:solidFill>
              </a:rPr>
              <a:t>Primary Key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Define um ou mais campos como únicos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Apenas 1 por tabela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Por default já cria um índice clustered</a:t>
            </a:r>
          </a:p>
          <a:p>
            <a:pPr lvl="2"/>
            <a:r>
              <a:rPr lang="pt-BR" sz="2400" dirty="0">
                <a:solidFill>
                  <a:srgbClr val="002060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002060"/>
                </a:solidFill>
              </a:rPr>
              <a:t>Foreign Key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Coluna que referencia a chave primária de uma outra tabela criando uma relação entre elas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Garante a integridade dos dados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00206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Criação de Tabelas (Vídeo)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ED101FA-0906-4A61-A066-FAF158ED4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17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Criação de Tabelas (Vídeo)</a:t>
            </a:r>
          </a:p>
        </p:txBody>
      </p:sp>
      <p:sp>
        <p:nvSpPr>
          <p:cNvPr id="2" name="Retângulo 1"/>
          <p:cNvSpPr/>
          <p:nvPr/>
        </p:nvSpPr>
        <p:spPr>
          <a:xfrm>
            <a:off x="381799" y="1331967"/>
            <a:ext cx="1096617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002060"/>
                </a:solidFill>
              </a:rPr>
              <a:t>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002060"/>
                </a:solidFill>
              </a:rPr>
              <a:t>Unique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Define um ou mais campos como únicos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Podemos ter várias por tabela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Por default já cria um índice nonclustered</a:t>
            </a:r>
          </a:p>
          <a:p>
            <a:pPr lvl="1"/>
            <a:endParaRPr lang="pt-BR" sz="26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002060"/>
                </a:solidFill>
              </a:rPr>
              <a:t>Check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Validação realizada no momento do Insert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Garantir a integridade do banco de dados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002060"/>
                </a:solidFill>
              </a:rPr>
              <a:t>Default:</a:t>
            </a:r>
            <a:r>
              <a:rPr lang="pt-BR" sz="2600" dirty="0">
                <a:solidFill>
                  <a:srgbClr val="002060"/>
                </a:solidFill>
              </a:rPr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Valor default que será inserido para uma coluna quando não for especificado no Insert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02C3654-CE17-4BEF-85B3-CD45AA715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18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180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68965" y="1121882"/>
            <a:ext cx="112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pt-BR" sz="6600" b="1" dirty="0"/>
          </a:p>
          <a:p>
            <a:pPr lvl="0" algn="ctr"/>
            <a:endParaRPr lang="pt-BR" sz="6600" b="1" dirty="0">
              <a:solidFill>
                <a:srgbClr val="002060"/>
              </a:solidFill>
            </a:endParaRPr>
          </a:p>
          <a:p>
            <a:pPr lvl="0" algn="ctr"/>
            <a:r>
              <a:rPr lang="pt-BR" sz="6000" b="1" dirty="0">
                <a:solidFill>
                  <a:srgbClr val="002060"/>
                </a:solidFill>
              </a:rPr>
              <a:t>DEMO – Dever de casa: 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Criação de Tabelas (Vídeo)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2A9517D-3CB1-47F7-9A6C-63A6421C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19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648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-1" y="552479"/>
            <a:ext cx="12192000" cy="9365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100" b="1" i="1" dirty="0">
                <a:solidFill>
                  <a:srgbClr val="292A76"/>
                </a:solidFill>
              </a:rPr>
              <a:t>Modulo 03</a:t>
            </a:r>
            <a:endParaRPr lang="pt-BR" sz="5400" i="1" dirty="0">
              <a:solidFill>
                <a:srgbClr val="000099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0" y="2816890"/>
            <a:ext cx="12192000" cy="7930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600" b="1" dirty="0">
                <a:solidFill>
                  <a:schemeClr val="bg1"/>
                </a:solidFill>
              </a:rPr>
              <a:t>Diversas Tarefas do Dia a Dia</a:t>
            </a:r>
            <a:endParaRPr lang="pt-BR" sz="46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2F0480-F58D-49A0-9DD2-E8FE3EBAA6DD}"/>
              </a:ext>
            </a:extLst>
          </p:cNvPr>
          <p:cNvSpPr txBox="1"/>
          <p:nvPr/>
        </p:nvSpPr>
        <p:spPr>
          <a:xfrm>
            <a:off x="4423144" y="1701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3B265A-9A89-446D-B2D7-1C400EBB8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310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 err="1">
                <a:solidFill>
                  <a:srgbClr val="002060"/>
                </a:solidFill>
              </a:rPr>
              <a:t>Detach</a:t>
            </a:r>
            <a:r>
              <a:rPr lang="pt-BR" sz="4000" b="1" dirty="0">
                <a:solidFill>
                  <a:srgbClr val="002060"/>
                </a:solidFill>
              </a:rPr>
              <a:t> e </a:t>
            </a:r>
            <a:r>
              <a:rPr lang="pt-BR" sz="4000" b="1" dirty="0" err="1">
                <a:solidFill>
                  <a:srgbClr val="002060"/>
                </a:solidFill>
              </a:rPr>
              <a:t>Attach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1955" y="919371"/>
            <a:ext cx="54624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02060"/>
                </a:solidFill>
              </a:rPr>
              <a:t>Detach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Retira a base de dados do SQL Server e libera os arquivos .MDF e .LDF para movimentação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02060"/>
                </a:solidFill>
              </a:rPr>
              <a:t>Attach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Com os arquivos .MDF e .LDF em mãos, você sobe essa base de dados no SQL Server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3316" y="3971987"/>
            <a:ext cx="3659190" cy="214466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4852" y="1689762"/>
            <a:ext cx="6937148" cy="144397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CBDB609-3B90-4FD8-93D4-C1AD86CD6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20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Movimentação de Arquivo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68525" y="1225690"/>
            <a:ext cx="1132347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2060"/>
                </a:solidFill>
              </a:rPr>
              <a:t>Demanda real do dia a dia: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Mover arquivos .</a:t>
            </a:r>
            <a:r>
              <a:rPr lang="pt-BR" sz="2600" dirty="0" err="1">
                <a:solidFill>
                  <a:srgbClr val="002060"/>
                </a:solidFill>
              </a:rPr>
              <a:t>mdf</a:t>
            </a:r>
            <a:r>
              <a:rPr lang="pt-BR" sz="2600" dirty="0">
                <a:solidFill>
                  <a:srgbClr val="002060"/>
                </a:solidFill>
              </a:rPr>
              <a:t> e .</a:t>
            </a:r>
            <a:r>
              <a:rPr lang="pt-BR" sz="2600" dirty="0" err="1">
                <a:solidFill>
                  <a:srgbClr val="002060"/>
                </a:solidFill>
              </a:rPr>
              <a:t>ldf</a:t>
            </a:r>
            <a:r>
              <a:rPr lang="pt-BR" sz="2600" dirty="0">
                <a:solidFill>
                  <a:srgbClr val="002060"/>
                </a:solidFill>
              </a:rPr>
              <a:t> de local no servidor</a:t>
            </a:r>
          </a:p>
          <a:p>
            <a:endParaRPr lang="pt-BR" sz="32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2060"/>
                </a:solidFill>
              </a:rPr>
              <a:t>Melhor forma de fazer isso: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600" dirty="0">
                <a:solidFill>
                  <a:srgbClr val="002060"/>
                </a:solidFill>
              </a:rPr>
              <a:t>Rodar o comando: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ALTER DATABASE NOME SET OFFLINE (ninguém pode estar conectado na base)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600" dirty="0">
                <a:solidFill>
                  <a:srgbClr val="002060"/>
                </a:solidFill>
              </a:rPr>
              <a:t>Alterar o caminho dos arquivo na </a:t>
            </a:r>
            <a:r>
              <a:rPr lang="pt-BR" sz="2600" dirty="0" err="1">
                <a:solidFill>
                  <a:srgbClr val="002060"/>
                </a:solidFill>
              </a:rPr>
              <a:t>master</a:t>
            </a:r>
            <a:r>
              <a:rPr lang="pt-BR" sz="2600" dirty="0">
                <a:solidFill>
                  <a:srgbClr val="002060"/>
                </a:solidFill>
              </a:rPr>
              <a:t> com o ALTER DATABASE (DEMO)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600" dirty="0">
                <a:solidFill>
                  <a:srgbClr val="002060"/>
                </a:solidFill>
              </a:rPr>
              <a:t>Copia os arquivos para os novos locais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600" dirty="0">
                <a:solidFill>
                  <a:srgbClr val="002060"/>
                </a:solidFill>
              </a:rPr>
              <a:t>Rodar o comando: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</a:rPr>
              <a:t>ALTER DATABASE NOME SET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F976E04-C9C0-44BB-A752-656B0DB40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21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054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Detach e </a:t>
            </a:r>
            <a:r>
              <a:rPr lang="pt-BR" sz="4000" b="1" dirty="0" err="1">
                <a:solidFill>
                  <a:srgbClr val="002060"/>
                </a:solidFill>
              </a:rPr>
              <a:t>Attach</a:t>
            </a:r>
            <a:r>
              <a:rPr lang="pt-BR" sz="4000" b="1" dirty="0">
                <a:solidFill>
                  <a:srgbClr val="002060"/>
                </a:solidFill>
              </a:rPr>
              <a:t> \ Movimentação Arquivo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4224130" y="2354334"/>
            <a:ext cx="322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/>
            <a:endParaRPr lang="pt-BR" sz="6000" b="1" dirty="0">
              <a:solidFill>
                <a:srgbClr val="002060"/>
              </a:solidFill>
            </a:endParaRPr>
          </a:p>
          <a:p>
            <a:pPr marL="742950" lvl="1" indent="-285750"/>
            <a:r>
              <a:rPr lang="pt-BR" sz="6000" b="1" dirty="0">
                <a:solidFill>
                  <a:srgbClr val="002060"/>
                </a:solidFill>
              </a:rPr>
              <a:t>DEMO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FDC3662-9BC0-49EF-85D3-310FB0CF4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22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O Linked Server é uma funcionalidade do SQL Server muito útil para estabelecer uma conexão entre dois servidores.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Essa “ponte” de comunicação é possível entre fontes OLE DB, como Excel, Access, servidores SQL Server e até servidores com outro SGBDs como Oracle, Mysql, Sybase.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0000"/>
                </a:solidFill>
                <a:cs typeface="Arial" panose="020B0604020202020204" pitchFamily="34" charset="0"/>
              </a:rPr>
              <a:t>Use com moderação em produção!!!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 Em tabelas grandes, ele pode causar locks e queries lentas.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Linked Server é bem útil, mas é lento para grande volumes de dados.</a:t>
            </a:r>
            <a:endParaRPr lang="pt-BR" sz="2800" dirty="0">
              <a:solidFill>
                <a:srgbClr val="00206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 err="1">
                <a:solidFill>
                  <a:srgbClr val="002060"/>
                </a:solidFill>
              </a:rPr>
              <a:t>Linked</a:t>
            </a:r>
            <a:r>
              <a:rPr lang="pt-BR" sz="4000" b="1" dirty="0">
                <a:solidFill>
                  <a:srgbClr val="002060"/>
                </a:solidFill>
              </a:rPr>
              <a:t> Server (Vídeo)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D1E4075-B8E6-44D5-A3BD-4A077F261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23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 err="1">
                <a:solidFill>
                  <a:srgbClr val="002060"/>
                </a:solidFill>
              </a:rPr>
              <a:t>Linked</a:t>
            </a:r>
            <a:r>
              <a:rPr lang="pt-BR" sz="4000" b="1" dirty="0">
                <a:solidFill>
                  <a:srgbClr val="002060"/>
                </a:solidFill>
              </a:rPr>
              <a:t> Server (Vídeo)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579229" y="1501083"/>
            <a:ext cx="43959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/>
            <a:endParaRPr lang="pt-BR" sz="6000" b="1" dirty="0">
              <a:solidFill>
                <a:srgbClr val="002060"/>
              </a:solidFill>
            </a:endParaRPr>
          </a:p>
          <a:p>
            <a:pPr marL="742950" lvl="1" indent="-285750" algn="ctr"/>
            <a:endParaRPr lang="pt-BR" sz="6000" b="1" dirty="0">
              <a:solidFill>
                <a:srgbClr val="002060"/>
              </a:solidFill>
            </a:endParaRPr>
          </a:p>
          <a:p>
            <a:pPr marL="742950" lvl="1" indent="-285750" algn="ctr"/>
            <a:r>
              <a:rPr lang="pt-BR" sz="6000" b="1" dirty="0">
                <a:solidFill>
                  <a:srgbClr val="002060"/>
                </a:solidFill>
              </a:rPr>
              <a:t>DEMO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749" y="2137187"/>
            <a:ext cx="5574313" cy="378377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90635B3-1BE2-43A0-B2C0-873517F70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24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77678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Reduz arquivos MDF e LDF do SQL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/>
              <a:t>Para arquivos MDF: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rgbClr val="FF0000"/>
                </a:solidFill>
              </a:rPr>
              <a:t>DANGER!!!! Use quando não tiver outra opção.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/>
              <a:t>Para arquivos LDF: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dirty="0"/>
              <a:t>Liberado para utilização, mas não pode ser uma rotina diária, pois fragmenta o arquivo de log podendo causar problema de performance após certo tempo.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200" dirty="0"/>
              <a:t>Pode ser executado em horário de produção. A execução é bem rápida e sem impactos para a produção.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Shrink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0045" y="4499745"/>
            <a:ext cx="9290111" cy="18406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9764" y="1548148"/>
            <a:ext cx="2862586" cy="264966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DDB378B-6BE2-488B-93EB-A811C73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25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Query para verificar o tamanho do Log das Databases: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00FF"/>
                </a:solidFill>
              </a:rPr>
              <a:t>DBCC SQLPERF</a:t>
            </a:r>
            <a:r>
              <a:rPr lang="pt-BR" sz="2800" dirty="0">
                <a:solidFill>
                  <a:srgbClr val="808080"/>
                </a:solidFill>
              </a:rPr>
              <a:t>(LOGSPACE)</a:t>
            </a:r>
            <a:endParaRPr lang="pt-BR" sz="2800" b="1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Shrink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8854" y="2862861"/>
            <a:ext cx="6574292" cy="3428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D244D92-D4FD-44BA-838F-63CFEAD01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26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en the explanation for a server configuration begins with the words &amp;ldquo;Now it seemed like a good idea at the time&amp;hellip;&amp;rdquo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49" y="1671979"/>
            <a:ext cx="5507157" cy="449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659219" y="2562447"/>
            <a:ext cx="44869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292A76"/>
                </a:solidFill>
              </a:rPr>
              <a:t>“Quando um novo cliente tem um </a:t>
            </a:r>
            <a:r>
              <a:rPr lang="pt-BR" sz="3600" dirty="0" err="1">
                <a:solidFill>
                  <a:srgbClr val="292A76"/>
                </a:solidFill>
              </a:rPr>
              <a:t>job</a:t>
            </a:r>
            <a:r>
              <a:rPr lang="pt-BR" sz="3600" dirty="0">
                <a:solidFill>
                  <a:srgbClr val="292A76"/>
                </a:solidFill>
              </a:rPr>
              <a:t> noturno de </a:t>
            </a:r>
            <a:r>
              <a:rPr lang="pt-BR" sz="3600" dirty="0" err="1">
                <a:solidFill>
                  <a:srgbClr val="292A76"/>
                </a:solidFill>
              </a:rPr>
              <a:t>Shrink</a:t>
            </a:r>
            <a:r>
              <a:rPr lang="pt-BR" sz="3600" dirty="0">
                <a:solidFill>
                  <a:srgbClr val="292A76"/>
                </a:solidFill>
              </a:rPr>
              <a:t> da base de dados.”</a:t>
            </a:r>
            <a:endParaRPr lang="pt-BR" sz="36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6BEE68-3B89-48E6-95B9-660694113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27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039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11267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Pontos de atenção na criação de uma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Page Verify Option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Tipos de Dados e Constraints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Detach e Attach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Linked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Shrink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Resumo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607787A-E122-46BB-9CE0-5F761D260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28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Dúvidas</a:t>
            </a:r>
          </a:p>
        </p:txBody>
      </p:sp>
      <p:pic>
        <p:nvPicPr>
          <p:cNvPr id="4" name="Imagem 3" descr="duvidas-300x3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6000" y="1463817"/>
            <a:ext cx="5040000" cy="50400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4AD033A-0909-4713-9C17-58D77C930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29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 err="1">
                <a:solidFill>
                  <a:srgbClr val="002060"/>
                </a:solidFill>
              </a:rPr>
              <a:t>Databases</a:t>
            </a:r>
            <a:r>
              <a:rPr lang="pt-BR" sz="4000" b="1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6" name="Imagem 5" descr="SQL File Extensio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6164" y="1819275"/>
            <a:ext cx="5461722" cy="41433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93112" y="1305914"/>
            <a:ext cx="56454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pt-BR" sz="2400" b="1" dirty="0">
                <a:solidFill>
                  <a:srgbClr val="002060"/>
                </a:solidFill>
              </a:rPr>
              <a:t>Extensão dos arquivos da database:</a:t>
            </a:r>
          </a:p>
          <a:p>
            <a:pPr marL="514350" indent="-514350">
              <a:buFont typeface="Arial" pitchFamily="34" charset="0"/>
              <a:buChar char="•"/>
            </a:pPr>
            <a:endParaRPr lang="pt-BR" sz="2400" b="1" dirty="0">
              <a:solidFill>
                <a:srgbClr val="002060"/>
              </a:solidFill>
            </a:endParaRPr>
          </a:p>
          <a:p>
            <a:pPr marL="971550" lvl="1" indent="-514350">
              <a:buFont typeface="Arial" pitchFamily="34" charset="0"/>
              <a:buChar char="•"/>
            </a:pPr>
            <a:r>
              <a:rPr lang="pt-BR" sz="2400" b="1" dirty="0">
                <a:solidFill>
                  <a:srgbClr val="002060"/>
                </a:solidFill>
              </a:rPr>
              <a:t>MDF (Master Data File):</a:t>
            </a:r>
            <a:r>
              <a:rPr lang="pt-BR" sz="2400" dirty="0">
                <a:solidFill>
                  <a:srgbClr val="002060"/>
                </a:solidFill>
              </a:rPr>
              <a:t> Usado pelo arquivo primário de dados (não confundir com Master Database)</a:t>
            </a:r>
            <a:endParaRPr lang="pt-BR" sz="2400" b="1" dirty="0">
              <a:solidFill>
                <a:srgbClr val="002060"/>
              </a:solidFill>
            </a:endParaRPr>
          </a:p>
          <a:p>
            <a:pPr marL="971550" lvl="1" indent="-514350">
              <a:buFont typeface="Arial" pitchFamily="34" charset="0"/>
              <a:buChar char="•"/>
            </a:pPr>
            <a:endParaRPr lang="pt-BR" sz="2400" b="1" dirty="0">
              <a:solidFill>
                <a:srgbClr val="002060"/>
              </a:solidFill>
            </a:endParaRPr>
          </a:p>
          <a:p>
            <a:pPr marL="971550" lvl="1" indent="-514350">
              <a:buFont typeface="Arial" pitchFamily="34" charset="0"/>
              <a:buChar char="•"/>
            </a:pPr>
            <a:r>
              <a:rPr lang="pt-BR" sz="2400" b="1" dirty="0">
                <a:solidFill>
                  <a:srgbClr val="002060"/>
                </a:solidFill>
              </a:rPr>
              <a:t>LDF (Log Data File):</a:t>
            </a:r>
            <a:r>
              <a:rPr lang="pt-BR" sz="2400" dirty="0">
                <a:solidFill>
                  <a:srgbClr val="002060"/>
                </a:solidFill>
              </a:rPr>
              <a:t> Usado pelo arquivo de log</a:t>
            </a:r>
          </a:p>
          <a:p>
            <a:pPr marL="971550" lvl="1" indent="-514350">
              <a:buFont typeface="Arial" pitchFamily="34" charset="0"/>
              <a:buChar char="•"/>
            </a:pPr>
            <a:endParaRPr lang="pt-BR" sz="2400" b="1" dirty="0">
              <a:solidFill>
                <a:srgbClr val="002060"/>
              </a:solidFill>
            </a:endParaRPr>
          </a:p>
          <a:p>
            <a:pPr marL="971550" lvl="1" indent="-514350">
              <a:buFont typeface="Arial" pitchFamily="34" charset="0"/>
              <a:buChar char="•"/>
            </a:pPr>
            <a:r>
              <a:rPr lang="pt-BR" sz="2400" b="1" dirty="0">
                <a:solidFill>
                  <a:srgbClr val="002060"/>
                </a:solidFill>
              </a:rPr>
              <a:t>NDF (Not Master Data File): </a:t>
            </a:r>
            <a:r>
              <a:rPr lang="pt-BR" sz="2400" dirty="0">
                <a:solidFill>
                  <a:srgbClr val="002060"/>
                </a:solidFill>
              </a:rPr>
              <a:t>Usado pelos arquivos secundários de dados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05E6323-7F6D-4BD3-B77F-6A5A7497D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74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214697" y="3676733"/>
            <a:ext cx="982767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Tamanho inicial dos arquivos de dados e log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.MDF deve ser estimado por quem projetou a aplicação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</a:rPr>
              <a:t>  .LDF de 10% a 25% do tamanho do .MDF é um valor razoável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Tamanho máximo da base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97540" y="2132101"/>
            <a:ext cx="43148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Localização dos arquivos de dados 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180975"/>
            <a:ext cx="808647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pt-BR" sz="4000" b="1" dirty="0">
                <a:solidFill>
                  <a:srgbClr val="002060"/>
                </a:solidFill>
              </a:rPr>
              <a:t>Pontos importantes na criação de uma </a:t>
            </a:r>
            <a:r>
              <a:rPr lang="pt-BR" sz="4000" b="1" dirty="0" err="1">
                <a:solidFill>
                  <a:srgbClr val="002060"/>
                </a:solidFill>
              </a:rPr>
              <a:t>Database</a:t>
            </a:r>
            <a:r>
              <a:rPr lang="pt-BR" sz="4000" b="1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7774" y="1473899"/>
            <a:ext cx="6886532" cy="182582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4B0A1D8-C7F2-40AA-9774-14149E7E0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16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13790" y="1203044"/>
            <a:ext cx="426264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Opção de crescimento da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</a:rPr>
              <a:t>Recovery Model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180975"/>
            <a:ext cx="808647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pt-BR" sz="4000" b="1" dirty="0">
                <a:solidFill>
                  <a:srgbClr val="002060"/>
                </a:solidFill>
              </a:rPr>
              <a:t>Pontos importantes na criação de uma </a:t>
            </a:r>
            <a:r>
              <a:rPr lang="pt-BR" sz="4000" b="1" dirty="0" err="1">
                <a:solidFill>
                  <a:srgbClr val="002060"/>
                </a:solidFill>
              </a:rPr>
              <a:t>Database</a:t>
            </a:r>
            <a:r>
              <a:rPr lang="pt-BR" sz="4000" b="1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78779" y="5061992"/>
            <a:ext cx="3533775" cy="1228725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34104"/>
              </p:ext>
            </p:extLst>
          </p:nvPr>
        </p:nvGraphicFramePr>
        <p:xfrm>
          <a:off x="5383162" y="1573398"/>
          <a:ext cx="5441342" cy="1847624"/>
        </p:xfrm>
        <a:graphic>
          <a:graphicData uri="http://schemas.openxmlformats.org/drawingml/2006/table">
            <a:tbl>
              <a:tblPr/>
              <a:tblGrid>
                <a:gridCol w="2720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0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072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MDF Size</a:t>
                      </a:r>
                      <a:endParaRPr lang="pt-BR" dirty="0"/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File Autogrowth</a:t>
                      </a:r>
                      <a:endParaRPr lang="pt-BR" dirty="0"/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07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&lt; 1GB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 MB - 200 MB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07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1GB &lt; Mdf Size &lt; 100GB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400 MB - 1 GB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72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100GB &lt; Mdf Size &lt; 500GB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  <a:r>
                        <a:rPr lang="pt-BR" baseline="0" dirty="0"/>
                        <a:t> </a:t>
                      </a:r>
                      <a:r>
                        <a:rPr lang="pt-BR" dirty="0"/>
                        <a:t>GB – 5 GB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072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&gt; 500GB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 GB -10 GB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072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14630" marR="14630" marT="14630" marB="1463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14630" marR="14630" marT="14630" marB="1463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923373"/>
              </p:ext>
            </p:extLst>
          </p:nvPr>
        </p:nvGraphicFramePr>
        <p:xfrm>
          <a:off x="5383162" y="3421022"/>
          <a:ext cx="5441342" cy="1821480"/>
        </p:xfrm>
        <a:graphic>
          <a:graphicData uri="http://schemas.openxmlformats.org/drawingml/2006/table">
            <a:tbl>
              <a:tblPr/>
              <a:tblGrid>
                <a:gridCol w="2720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0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19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LDF Size</a:t>
                      </a:r>
                      <a:endParaRPr lang="pt-BR" dirty="0"/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File Autogrowth</a:t>
                      </a:r>
                      <a:endParaRPr lang="pt-BR" dirty="0"/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1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&lt; 1GB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 MB - 100 MB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1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1GB &lt; Ldf Size &lt; 3 GB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 MB - 500 MB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687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&gt; 3</a:t>
                      </a:r>
                      <a:r>
                        <a:rPr lang="pt-BR" baseline="0" dirty="0"/>
                        <a:t> </a:t>
                      </a:r>
                      <a:r>
                        <a:rPr lang="pt-BR" dirty="0"/>
                        <a:t>GB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500 MB - 1</a:t>
                      </a:r>
                      <a:r>
                        <a:rPr lang="pt-BR" baseline="0" dirty="0"/>
                        <a:t> </a:t>
                      </a:r>
                      <a:r>
                        <a:rPr lang="pt-BR" dirty="0"/>
                        <a:t>GB</a:t>
                      </a:r>
                    </a:p>
                  </a:txBody>
                  <a:tcPr marL="14630" marR="14630" marT="14630" marB="146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20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14630" marR="14630" marT="14630" marB="1463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14630" marR="14630" marT="14630" marB="1463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91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14630" marR="14630" marT="14630" marB="1463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14630" marR="14630" marT="14630" marB="1463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B88F683-2C5C-41FD-A2D4-B6CE3E73E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675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en I see queries coming from Microsoft Acces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940" y="1200593"/>
            <a:ext cx="5340204" cy="534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530527" y="1744033"/>
            <a:ext cx="35417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292A76"/>
                </a:solidFill>
              </a:rPr>
              <a:t>“Quando eu pego uma base de 300 GB crescendo a cada 1 MB.”</a:t>
            </a:r>
            <a:endParaRPr lang="pt-BR" sz="36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8FDE5D0-541F-4137-B90E-B0CE9F11E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6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69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381799" y="1304013"/>
            <a:ext cx="112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pt-BR" sz="6600" b="1" dirty="0"/>
          </a:p>
          <a:p>
            <a:pPr lvl="0" algn="ctr"/>
            <a:endParaRPr lang="pt-BR" sz="6600" b="1" dirty="0">
              <a:solidFill>
                <a:srgbClr val="002060"/>
              </a:solidFill>
            </a:endParaRPr>
          </a:p>
          <a:p>
            <a:pPr lvl="0" algn="ctr"/>
            <a:r>
              <a:rPr lang="pt-BR" sz="6600" b="1" dirty="0">
                <a:solidFill>
                  <a:srgbClr val="002060"/>
                </a:solidFill>
              </a:rPr>
              <a:t>DEMO- Dever de casa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4000" b="1" dirty="0">
                <a:solidFill>
                  <a:srgbClr val="002060"/>
                </a:solidFill>
              </a:rPr>
              <a:t>Pontos importantes na criação de uma </a:t>
            </a:r>
            <a:r>
              <a:rPr lang="pt-BR" sz="4000" b="1" dirty="0" err="1">
                <a:solidFill>
                  <a:srgbClr val="002060"/>
                </a:solidFill>
              </a:rPr>
              <a:t>Database</a:t>
            </a:r>
            <a:r>
              <a:rPr lang="pt-BR" sz="40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D4E7BA3-A36D-4234-A393-A73D492B1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7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258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Page Verify Option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02060"/>
                </a:solidFill>
              </a:rPr>
              <a:t>É </a:t>
            </a:r>
            <a:r>
              <a:rPr lang="pt-BR" sz="2400" dirty="0">
                <a:solidFill>
                  <a:srgbClr val="002060"/>
                </a:solidFill>
              </a:rPr>
              <a:t>uma validação de páginas em disco que o SQL Server faz para nos ajudar a encontrar algum problema de inconsistência (corrupção)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  <a:cs typeface="Arial" panose="020B0604020202020204" pitchFamily="34" charset="0"/>
              </a:rPr>
              <a:t>NONE: </a:t>
            </a: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N</a:t>
            </a:r>
            <a:r>
              <a:rPr lang="pt-BR" sz="2400" dirty="0">
                <a:solidFill>
                  <a:srgbClr val="002060"/>
                </a:solidFill>
                <a:cs typeface="Arial" panose="020B0604020202020204" pitchFamily="34" charset="0"/>
              </a:rPr>
              <a:t>ão faz nenhuma validação.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  <a:cs typeface="Arial" panose="020B0604020202020204" pitchFamily="34" charset="0"/>
              </a:rPr>
              <a:t>TORN_PAGE_DETECTION: </a:t>
            </a:r>
            <a:r>
              <a:rPr lang="pt-BR" sz="2400" dirty="0">
                <a:solidFill>
                  <a:srgbClr val="002060"/>
                </a:solidFill>
              </a:rPr>
              <a:t>Trabalha verificando alguns bits da página de dados do SQL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2060"/>
                </a:solidFill>
                <a:cs typeface="Arial" panose="020B0604020202020204" pitchFamily="34" charset="0"/>
              </a:rPr>
              <a:t>CHECKSUM: </a:t>
            </a:r>
            <a:r>
              <a:rPr lang="pt-BR" sz="2400" dirty="0">
                <a:solidFill>
                  <a:srgbClr val="002060"/>
                </a:solidFill>
              </a:rPr>
              <a:t>Faz uma validação completa da página de dados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ACEF355-454F-4EA5-9551-2ED910CF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8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  <a:cs typeface="Arial" panose="020B0604020202020204" pitchFamily="34" charset="0"/>
              </a:rPr>
              <a:t>Page Verify Option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535015" y="3188920"/>
            <a:ext cx="11267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2060"/>
                </a:solidFill>
                <a:cs typeface="Arial" panose="020B0604020202020204" pitchFamily="34" charset="0"/>
              </a:rPr>
              <a:t>QUERY para conferir essa opção para sua base de dados</a:t>
            </a:r>
            <a:endParaRPr lang="pt-BR" sz="2800" dirty="0">
              <a:solidFill>
                <a:srgbClr val="002060"/>
              </a:solidFill>
            </a:endParaRPr>
          </a:p>
          <a:p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	select</a:t>
            </a:r>
            <a:r>
              <a:rPr lang="pt-BR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name</a:t>
            </a:r>
            <a:r>
              <a:rPr lang="pt-BR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t-BR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page_verify_option_desc</a:t>
            </a:r>
            <a:endParaRPr lang="pt-BR" sz="28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pt-BR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	from</a:t>
            </a:r>
            <a:r>
              <a:rPr lang="pt-BR" sz="2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sys</a:t>
            </a:r>
            <a:r>
              <a:rPr lang="pt-BR" sz="2800" b="1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t-BR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databases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231" y="1560318"/>
            <a:ext cx="11579950" cy="148425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73826" y="3467818"/>
            <a:ext cx="26139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pt-BR" sz="6600" b="1" dirty="0"/>
          </a:p>
          <a:p>
            <a:pPr lvl="0" algn="ctr"/>
            <a:endParaRPr lang="pt-BR" sz="6600" b="1" dirty="0">
              <a:solidFill>
                <a:srgbClr val="002060"/>
              </a:solidFill>
            </a:endParaRPr>
          </a:p>
          <a:p>
            <a:pPr lvl="0" algn="ctr"/>
            <a:r>
              <a:rPr lang="pt-BR" sz="6600" b="1" dirty="0">
                <a:solidFill>
                  <a:srgbClr val="002060"/>
                </a:solidFill>
              </a:rPr>
              <a:t>DEMO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E562A59-383A-4A02-B2E2-BE32880A2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9</a:t>
            </a:fld>
            <a:r>
              <a:rPr lang="pt-BR"/>
              <a:t> de 29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2009</Words>
  <Application>Microsoft Office PowerPoint</Application>
  <PresentationFormat>Widescreen</PresentationFormat>
  <Paragraphs>378</Paragraphs>
  <Slides>29</Slides>
  <Notes>24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Tema do Office</vt:lpstr>
      <vt:lpstr>1_Tema do Office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Fabrício Lima</cp:lastModifiedBy>
  <cp:revision>260</cp:revision>
  <dcterms:created xsi:type="dcterms:W3CDTF">2016-04-04T15:53:45Z</dcterms:created>
  <dcterms:modified xsi:type="dcterms:W3CDTF">2018-01-05T01:24:25Z</dcterms:modified>
</cp:coreProperties>
</file>